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embeddedFontLst>
    <p:embeddedFont>
      <p:font typeface="Poppins"/>
      <p:regular r:id="rId69"/>
      <p:bold r:id="rId70"/>
      <p:italic r:id="rId71"/>
      <p:boldItalic r:id="rId72"/>
    </p:embeddedFont>
    <p:embeddedFont>
      <p:font typeface="Montserrat Medium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Medium-regular.fntdata"/><Relationship Id="rId72" Type="http://schemas.openxmlformats.org/officeDocument/2006/relationships/font" Target="fonts/Poppins-boldItalic.fntdata"/><Relationship Id="rId31" Type="http://schemas.openxmlformats.org/officeDocument/2006/relationships/slide" Target="slides/slide26.xml"/><Relationship Id="rId75" Type="http://schemas.openxmlformats.org/officeDocument/2006/relationships/font" Target="fonts/MontserratMedium-italic.fntdata"/><Relationship Id="rId30" Type="http://schemas.openxmlformats.org/officeDocument/2006/relationships/slide" Target="slides/slide25.xml"/><Relationship Id="rId74" Type="http://schemas.openxmlformats.org/officeDocument/2006/relationships/font" Target="fonts/MontserratMedium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MontserratMedium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oppins-italic.fntdata"/><Relationship Id="rId70" Type="http://schemas.openxmlformats.org/officeDocument/2006/relationships/font" Target="fonts/Poppins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oppins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4cd8805f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4cd8805f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4cd8805f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4cd8805f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4cd8805f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4cd8805f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4cd8805f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4cd8805f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cd8805f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4cd8805f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4cd8805f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4cd8805f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4cd8805f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4cd8805f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4cd8805f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4cd8805f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4cd8805f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4cd8805f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4cd8805f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4cd8805f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4cd8805f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4cd8805f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4cd8805f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4cd8805f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4cd8805f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4cd8805f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4cd8805f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4cd8805f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4cd8805f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4cd8805f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4cd8805f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4cd8805f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4cd8805f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4cd8805f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4cd8805f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4cd8805f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4cd8805f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4cd8805f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4cd8805f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4cd8805f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4cd8805f1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4cd8805f1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4cd8805f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4cd8805f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4cd8805f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4cd8805f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4cd8805f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4cd8805f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4cd8805f1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4cd8805f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4cd8805f1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4cd8805f1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4cd8805f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4cd8805f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4cd8805f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4cd8805f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4cd8805f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4cd8805f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4cd8805f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4cd8805f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4cd8805f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4cd8805f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cd8805f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cd8805f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4cd8805f1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4cd8805f1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4cd8805f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4cd8805f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4cd8805f1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4cd8805f1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4cd8805f1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4cd8805f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4cd8805f1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4cd8805f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4cd8805f1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4cd8805f1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4cd8805f1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4cd8805f1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4cd8805f1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4cd8805f1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4cd8805f1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4cd8805f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4cd8805f1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4cd8805f1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4cd8805f1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4cd8805f1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4cd8805f1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4cd8805f1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4cd8805f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4cd8805f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4cd8805f1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4cd8805f1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4cd8805f1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4cd8805f1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4cd8805f1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4cd8805f1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4cd8805f1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4cd8805f1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4cd8805f1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4cd8805f1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4cd8805f1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4cd8805f1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4cd8805f1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4cd8805f1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4cd8805f1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4cd8805f1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4cd8805f1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4cd8805f1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4cd8805f1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4cd8805f1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4cd8805f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4cd8805f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4cd8805f1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14cd8805f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4cd8805f1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4cd8805f1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4cd8805f1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4cd8805f1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4cd8805f1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4cd8805f1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4cd8805f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4cd8805f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4cd8805f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4cd8805f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4cd8805f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4cd8805f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57800" y="98175"/>
            <a:ext cx="8637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EA8D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346033" y="474275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0EA8DE"/>
                </a:solidFill>
              </a:defRPr>
            </a:lvl1pPr>
            <a:lvl2pPr lvl="1" rtl="0">
              <a:buNone/>
              <a:defRPr>
                <a:solidFill>
                  <a:srgbClr val="0EA8DE"/>
                </a:solidFill>
              </a:defRPr>
            </a:lvl2pPr>
            <a:lvl3pPr lvl="2" rtl="0">
              <a:buNone/>
              <a:defRPr>
                <a:solidFill>
                  <a:srgbClr val="0EA8DE"/>
                </a:solidFill>
              </a:defRPr>
            </a:lvl3pPr>
            <a:lvl4pPr lvl="3" rtl="0">
              <a:buNone/>
              <a:defRPr>
                <a:solidFill>
                  <a:srgbClr val="0EA8DE"/>
                </a:solidFill>
              </a:defRPr>
            </a:lvl4pPr>
            <a:lvl5pPr lvl="4" rtl="0">
              <a:buNone/>
              <a:defRPr>
                <a:solidFill>
                  <a:srgbClr val="0EA8DE"/>
                </a:solidFill>
              </a:defRPr>
            </a:lvl5pPr>
            <a:lvl6pPr lvl="5" rtl="0">
              <a:buNone/>
              <a:defRPr>
                <a:solidFill>
                  <a:srgbClr val="0EA8DE"/>
                </a:solidFill>
              </a:defRPr>
            </a:lvl6pPr>
            <a:lvl7pPr lvl="6" rtl="0">
              <a:buNone/>
              <a:defRPr>
                <a:solidFill>
                  <a:srgbClr val="0EA8DE"/>
                </a:solidFill>
              </a:defRPr>
            </a:lvl7pPr>
            <a:lvl8pPr lvl="7" rtl="0">
              <a:buNone/>
              <a:defRPr>
                <a:solidFill>
                  <a:srgbClr val="0EA8DE"/>
                </a:solidFill>
              </a:defRPr>
            </a:lvl8pPr>
            <a:lvl9pPr lvl="8" rtl="0">
              <a:buNone/>
              <a:defRPr>
                <a:solidFill>
                  <a:srgbClr val="0EA8D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93363" t="93811"/>
          <a:stretch/>
        </p:blipFill>
        <p:spPr>
          <a:xfrm>
            <a:off x="0" y="4825200"/>
            <a:ext cx="606903" cy="3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152825" y="-5875"/>
            <a:ext cx="52800" cy="446700"/>
          </a:xfrm>
          <a:prstGeom prst="rect">
            <a:avLst/>
          </a:prstGeom>
          <a:solidFill>
            <a:srgbClr val="0EA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2725" y="633350"/>
            <a:ext cx="72183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3325"/>
            <a:ext cx="60960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Exception Hierarchy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2" y="0"/>
            <a:ext cx="45075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Error vs Exception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9"/>
            <a:ext cx="9144002" cy="320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Error vs Exception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2351"/>
            <a:ext cx="9144000" cy="407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Exception vs Error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6280"/>
            <a:ext cx="9144000" cy="391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Error vs Exception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5"/>
            <a:ext cx="9144003" cy="329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Exception Handling.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875"/>
            <a:ext cx="9143999" cy="42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Exception Handling.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1930"/>
            <a:ext cx="9144003" cy="283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How JVM handles Exception Handling?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How JVM handles Exception Handling?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How JVM handles Exception Handling?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8174"/>
            <a:ext cx="9144000" cy="40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 HANDLING IN JAVA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00" y="1091650"/>
            <a:ext cx="8417501" cy="24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Types Of Exception.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63" y="1155700"/>
            <a:ext cx="741997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Types Of Exception.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273449" cy="394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Try-Catch Block.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674370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Try-Catch Block.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20601" cy="40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Example On Try-Catch Block.</a:t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178501" cy="367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Try With Multiple Catch Block.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Try With Multiple Catch Block.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8347"/>
            <a:ext cx="9143999" cy="4195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Try With Multiple Catch Block Syntax.</a:t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5747"/>
            <a:ext cx="9144000" cy="405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Example On Try With Multiple Catch Block.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25" y="1017725"/>
            <a:ext cx="8438152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Example On Try With Multiple Catch Block.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20598" cy="40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 HANDLING IN JAVA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1600"/>
            <a:ext cx="8520602" cy="28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Unreachable Catch Block Example.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25" y="1075775"/>
            <a:ext cx="8773923" cy="40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Unreachable Catch Block Example.</a:t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3"/>
            <a:ext cx="9144002" cy="2709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Nested Try block Example.</a:t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13845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Nested Try block.</a:t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6355"/>
            <a:ext cx="9143999" cy="2870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Try-Catch-Finally.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708" y="0"/>
            <a:ext cx="487728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5" y="955675"/>
            <a:ext cx="42218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Some Important Notes.</a:t>
            </a:r>
            <a:endParaRPr/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4907"/>
            <a:ext cx="9144000" cy="410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Try-With-Resource.</a:t>
            </a:r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6"/>
            <a:ext cx="9144002" cy="403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Try-With-Resource Syntax.</a:t>
            </a:r>
            <a:endParaRPr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" y="1152474"/>
            <a:ext cx="9143999" cy="27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Try-With-Resource Syntax.</a:t>
            </a:r>
            <a:endParaRPr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" y="1225393"/>
            <a:ext cx="9144002" cy="2965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Example Without Try-With-Resource.</a:t>
            </a:r>
            <a:endParaRPr/>
          </a:p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2"/>
            <a:ext cx="9144003" cy="395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Uncaught Exception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00" y="1017725"/>
            <a:ext cx="7772125" cy="323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Example Using Try-With-Resource.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7"/>
            <a:ext cx="9143999" cy="402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Try-With-Resource Java-9.</a:t>
            </a:r>
            <a:endParaRPr/>
          </a:p>
        </p:txBody>
      </p:sp>
      <p:sp>
        <p:nvSpPr>
          <p:cNvPr id="342" name="Google Shape;34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6"/>
            <a:ext cx="9143999" cy="207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Try-With-Resource Java-9.</a:t>
            </a:r>
            <a:endParaRPr/>
          </a:p>
        </p:txBody>
      </p:sp>
      <p:sp>
        <p:nvSpPr>
          <p:cNvPr id="349" name="Google Shape;34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4"/>
            <a:ext cx="9143999" cy="39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Points To Remember </a:t>
            </a:r>
            <a:r>
              <a:rPr lang="en"/>
              <a:t>Try-With-Resource</a:t>
            </a:r>
            <a:r>
              <a:rPr lang="en"/>
              <a:t>.</a:t>
            </a:r>
            <a:endParaRPr/>
          </a:p>
        </p:txBody>
      </p:sp>
      <p:sp>
        <p:nvSpPr>
          <p:cNvPr id="356" name="Google Shape;35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5" y="1125550"/>
            <a:ext cx="9031948" cy="28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Throw and Throws.</a:t>
            </a:r>
            <a:endParaRPr/>
          </a:p>
        </p:txBody>
      </p:sp>
      <p:sp>
        <p:nvSpPr>
          <p:cNvPr id="363" name="Google Shape;36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4576"/>
            <a:ext cx="9144000" cy="386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Throw and Throws and Finally.</a:t>
            </a:r>
            <a:endParaRPr/>
          </a:p>
        </p:txBody>
      </p:sp>
      <p:sp>
        <p:nvSpPr>
          <p:cNvPr id="370" name="Google Shape;37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7287"/>
            <a:ext cx="9144002" cy="2489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Throw vs Throws.</a:t>
            </a:r>
            <a:endParaRPr/>
          </a:p>
        </p:txBody>
      </p:sp>
      <p:sp>
        <p:nvSpPr>
          <p:cNvPr id="377" name="Google Shape;37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4550"/>
            <a:ext cx="9144000" cy="407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Throw Keyword In Java</a:t>
            </a:r>
            <a:endParaRPr/>
          </a:p>
        </p:txBody>
      </p:sp>
      <p:sp>
        <p:nvSpPr>
          <p:cNvPr id="384" name="Google Shape;38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3471"/>
            <a:ext cx="9143998" cy="315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Example On Throw Keyword .</a:t>
            </a:r>
            <a:endParaRPr/>
          </a:p>
        </p:txBody>
      </p:sp>
      <p:sp>
        <p:nvSpPr>
          <p:cNvPr id="391" name="Google Shape;391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29705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 Throws Keyword .</a:t>
            </a:r>
            <a:endParaRPr/>
          </a:p>
        </p:txBody>
      </p:sp>
      <p:sp>
        <p:nvSpPr>
          <p:cNvPr id="398" name="Google Shape;39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" y="1152466"/>
            <a:ext cx="9144000" cy="334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Uncaught Exception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2669"/>
            <a:ext cx="9144000" cy="293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Example On Throws Keyword .</a:t>
            </a:r>
            <a:endParaRPr/>
          </a:p>
        </p:txBody>
      </p:sp>
      <p:sp>
        <p:nvSpPr>
          <p:cNvPr id="405" name="Google Shape;40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" y="1152466"/>
            <a:ext cx="9144000" cy="334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Example On Throws Keyword .</a:t>
            </a:r>
            <a:endParaRPr/>
          </a:p>
        </p:txBody>
      </p:sp>
      <p:sp>
        <p:nvSpPr>
          <p:cNvPr id="412" name="Google Shape;412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1152475"/>
            <a:ext cx="7464851" cy="37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Throw vs Throws</a:t>
            </a:r>
            <a:endParaRPr/>
          </a:p>
        </p:txBody>
      </p:sp>
      <p:sp>
        <p:nvSpPr>
          <p:cNvPr id="419" name="Google Shape;419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5248"/>
            <a:ext cx="9143999" cy="3947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Finally keyword</a:t>
            </a:r>
            <a:endParaRPr/>
          </a:p>
        </p:txBody>
      </p:sp>
      <p:sp>
        <p:nvSpPr>
          <p:cNvPr id="426" name="Google Shape;426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75" y="1152475"/>
            <a:ext cx="8830223" cy="21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Finally keyword</a:t>
            </a:r>
            <a:endParaRPr/>
          </a:p>
        </p:txBody>
      </p:sp>
      <p:sp>
        <p:nvSpPr>
          <p:cNvPr id="433" name="Google Shape;43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75" y="1107650"/>
            <a:ext cx="5508900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Finally Example</a:t>
            </a:r>
            <a:endParaRPr/>
          </a:p>
        </p:txBody>
      </p:sp>
      <p:sp>
        <p:nvSpPr>
          <p:cNvPr id="440" name="Google Shape;440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2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User Defined Exception or Custom Exception</a:t>
            </a:r>
            <a:endParaRPr/>
          </a:p>
        </p:txBody>
      </p:sp>
      <p:sp>
        <p:nvSpPr>
          <p:cNvPr id="447" name="Google Shape;447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0545"/>
            <a:ext cx="9144002" cy="402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Example On Custom Exception</a:t>
            </a:r>
            <a:endParaRPr/>
          </a:p>
        </p:txBody>
      </p:sp>
      <p:sp>
        <p:nvSpPr>
          <p:cNvPr id="454" name="Google Shape;45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3"/>
            <a:ext cx="9144001" cy="40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Java Method Overriding ExceptionHandling </a:t>
            </a:r>
            <a:endParaRPr/>
          </a:p>
        </p:txBody>
      </p:sp>
      <p:sp>
        <p:nvSpPr>
          <p:cNvPr id="461" name="Google Shape;461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9"/>
            <a:ext cx="9143998" cy="375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Java Method Overriding with ExceptionHandling </a:t>
            </a:r>
            <a:endParaRPr/>
          </a:p>
        </p:txBody>
      </p:sp>
      <p:sp>
        <p:nvSpPr>
          <p:cNvPr id="468" name="Google Shape;468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0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Uncaught Exception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25" y="1017725"/>
            <a:ext cx="8774551" cy="405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</a:t>
            </a:r>
            <a:r>
              <a:rPr lang="en"/>
              <a:t>Overridden</a:t>
            </a:r>
            <a:r>
              <a:rPr lang="en"/>
              <a:t> Method Throws Unchecked Exception </a:t>
            </a:r>
            <a:endParaRPr/>
          </a:p>
        </p:txBody>
      </p:sp>
      <p:sp>
        <p:nvSpPr>
          <p:cNvPr id="475" name="Google Shape;475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50" y="1152475"/>
            <a:ext cx="7865898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Overridden Method Throws Unchecked Exception </a:t>
            </a:r>
            <a:endParaRPr/>
          </a:p>
        </p:txBody>
      </p:sp>
      <p:sp>
        <p:nvSpPr>
          <p:cNvPr id="482" name="Google Shape;48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4550"/>
            <a:ext cx="9144001" cy="40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Chained Exception Example</a:t>
            </a:r>
            <a:endParaRPr/>
          </a:p>
        </p:txBody>
      </p:sp>
      <p:sp>
        <p:nvSpPr>
          <p:cNvPr id="489" name="Google Shape;48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109550" cy="394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Chained Exception Example</a:t>
            </a:r>
            <a:endParaRPr/>
          </a:p>
        </p:txBody>
      </p:sp>
      <p:sp>
        <p:nvSpPr>
          <p:cNvPr id="496" name="Google Shape;496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2825"/>
            <a:ext cx="9144000" cy="389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What Is Exception?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831477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What Is Exception?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1610"/>
            <a:ext cx="9144000" cy="423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Types Of Exception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057900" cy="36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